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4" r:id="rId3"/>
    <p:sldId id="306" r:id="rId4"/>
    <p:sldId id="307" r:id="rId5"/>
    <p:sldId id="308" r:id="rId6"/>
    <p:sldId id="309" r:id="rId7"/>
    <p:sldId id="277" r:id="rId8"/>
    <p:sldId id="310" r:id="rId9"/>
    <p:sldId id="311" r:id="rId10"/>
    <p:sldId id="270" r:id="rId11"/>
    <p:sldId id="312" r:id="rId12"/>
  </p:sldIdLst>
  <p:sldSz cx="9144000" cy="5143500" type="screen16x9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552803"/>
    <a:srgbClr val="800000"/>
    <a:srgbClr val="642F04"/>
    <a:srgbClr val="7939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0" autoAdjust="0"/>
    <p:restoredTop sz="94638" autoAdjust="0"/>
  </p:normalViewPr>
  <p:slideViewPr>
    <p:cSldViewPr>
      <p:cViewPr>
        <p:scale>
          <a:sx n="100" d="100"/>
          <a:sy n="100" d="100"/>
        </p:scale>
        <p:origin x="-696" y="-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16" y="-102"/>
      </p:cViewPr>
      <p:guideLst>
        <p:guide orient="horz" pos="3126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121398-790B-4AA0-8DFD-B2959E4942D4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C29734-FAB0-4A62-8D4C-4AA04E57A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526DC9-3D20-47A4-A13B-551A9BC9C36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DC3DA7-7576-4D31-814E-F46F776455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426CB-7133-4BC1-9ED8-90560733D950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1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ADDE-2498-4B9D-ABC7-4EECD51C775D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FF42-56B3-4356-B66F-4CE903DB0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FBC99-2C74-40AC-9640-2532635BE07A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76B7-9992-4F66-9B4D-1C9C1E7FF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4088-6758-4FAD-8AC0-AA174C180C2C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80ED-8BC1-45EF-B4C5-48935B5F5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A432-59CB-4FF6-9872-B538751E4715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1015-2218-4A1E-BCE5-300A67006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4DD77-51A0-4B6F-BB30-C0FBD1CC52D5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62A5-A10A-4008-A558-13D1BC1BE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0A68-E891-4DAA-8BFC-FEE0FEA51A25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7269-0025-4231-BC76-C0F08F047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0B8E6-1F69-4EEC-A550-9C77FB027C14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CF45-0FCB-417D-A409-BE69670E8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A6A1-2C2D-4EC7-B2C2-FF7C1B3060DE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8455-F0BD-4F09-B32D-9DF2CE310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205B-1591-494E-9B49-6E3EE8F5045D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6F93-C35A-40D3-BEBA-F779E926B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45DB-F3DB-41BA-B83A-21A642439CB1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80ACB-4856-4E3A-B24B-0AD3ED3E3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B6C8-EC13-40AC-ACC7-256AF219C8A0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E7D1-1C63-4087-9DA1-72F9C42FC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0238C-6739-4B48-B64D-6B72219E4B68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1601F0-708D-4353-BFCE-ED8AA9AAC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13MikhajlovaLR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8625" y="1857375"/>
            <a:ext cx="8134350" cy="1274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  <a:cs typeface="Times New Roman" pitchFamily="18" charset="0"/>
              </a:rPr>
              <a:t>Получение страхователями информации об отнесении их работников к категории граждан предпенсионного возраста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000125" y="3214688"/>
            <a:ext cx="75612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latin typeface="Verdana" pitchFamily="34" charset="0"/>
                <a:ea typeface="Verdana" pitchFamily="34" charset="0"/>
                <a:cs typeface="Verdana" pitchFamily="34" charset="0"/>
              </a:rPr>
              <a:t>А.Ф. Каримова</a:t>
            </a:r>
          </a:p>
          <a:p>
            <a:pPr algn="r"/>
            <a:endParaRPr lang="ru-RU" b="1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ru-RU" b="1">
                <a:latin typeface="Verdana" pitchFamily="34" charset="0"/>
                <a:ea typeface="Verdana" pitchFamily="34" charset="0"/>
                <a:cs typeface="Verdana" pitchFamily="34" charset="0"/>
              </a:rPr>
              <a:t>Ведущий специалист-эксперт отдела назначения пенсий с учетом специального стажа и оценки пенсионных прав застрахованных лиц</a:t>
            </a:r>
          </a:p>
          <a:p>
            <a:pPr algn="r"/>
            <a:r>
              <a:rPr lang="ru-RU" b="1">
                <a:latin typeface="Verdana" pitchFamily="34" charset="0"/>
                <a:ea typeface="Verdana" pitchFamily="34" charset="0"/>
                <a:cs typeface="Verdana" pitchFamily="34" charset="0"/>
              </a:rPr>
              <a:t>ОПФР по Республике Татарстан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013MikhajlovaLR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0"/>
            <a:ext cx="9151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42683" t="26702" r="42861" b="27514"/>
          <a:stretch/>
        </p:blipFill>
        <p:spPr bwMode="auto">
          <a:xfrm>
            <a:off x="6215074" y="1785932"/>
            <a:ext cx="1131763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/>
          <a:srcRect l="7175" t="50778" r="82220" b="14081"/>
          <a:stretch>
            <a:fillRect/>
          </a:stretch>
        </p:blipFill>
        <p:spPr bwMode="auto">
          <a:xfrm>
            <a:off x="701675" y="1671638"/>
            <a:ext cx="8286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1428750" y="1500188"/>
            <a:ext cx="2616200" cy="785812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500188" y="2643188"/>
            <a:ext cx="2643187" cy="785812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9700" y="3643313"/>
            <a:ext cx="2447925" cy="468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ГРАЖДАНИН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429625" y="4786313"/>
            <a:ext cx="500063" cy="158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14375" y="4786313"/>
            <a:ext cx="5500688" cy="158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57884" y="4643452"/>
            <a:ext cx="264320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andara" pitchFamily="34" charset="0"/>
                <a:cs typeface="FrankRuehl" pitchFamily="34" charset="-79"/>
              </a:rPr>
              <a:t>ПФР − поставщик сведений</a:t>
            </a:r>
          </a:p>
        </p:txBody>
      </p:sp>
      <p:pic>
        <p:nvPicPr>
          <p:cNvPr id="1127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25"/>
            <a:ext cx="8239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Прямоугольник 23"/>
          <p:cNvSpPr>
            <a:spLocks noChangeArrowheads="1"/>
          </p:cNvSpPr>
          <p:nvPr/>
        </p:nvSpPr>
        <p:spPr bwMode="auto">
          <a:xfrm>
            <a:off x="1643063" y="14287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Способы получения сведений об отнесении гражданина к категории предпенсионного возраста застрахованными лицами</a:t>
            </a:r>
          </a:p>
        </p:txBody>
      </p:sp>
      <p:grpSp>
        <p:nvGrpSpPr>
          <p:cNvPr id="11279" name="Группа 12"/>
          <p:cNvGrpSpPr>
            <a:grpSpLocks/>
          </p:cNvGrpSpPr>
          <p:nvPr/>
        </p:nvGrpSpPr>
        <p:grpSpPr bwMode="auto">
          <a:xfrm>
            <a:off x="4071938" y="785813"/>
            <a:ext cx="1285875" cy="1143000"/>
            <a:chOff x="712612" y="766066"/>
            <a:chExt cx="2496340" cy="1555412"/>
          </a:xfrm>
        </p:grpSpPr>
        <p:pic>
          <p:nvPicPr>
            <p:cNvPr id="28" name="Picture 2" descr="IMG_3276!"/>
            <p:cNvPicPr>
              <a:picLocks noChangeAspect="1" noChangeArrowheads="1"/>
            </p:cNvPicPr>
            <p:nvPr/>
          </p:nvPicPr>
          <p:blipFill>
            <a:blip r:embed="rId6"/>
            <a:srcRect t="20024" b="12247"/>
            <a:stretch>
              <a:fillRect/>
            </a:stretch>
          </p:blipFill>
          <p:spPr bwMode="auto">
            <a:xfrm>
              <a:off x="712612" y="766066"/>
              <a:ext cx="2496340" cy="1555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1406039" y="1485443"/>
              <a:ext cx="1017027" cy="527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rcRect l="43619" t="40583" r="44178" b="47174"/>
            <a:stretch/>
          </p:blipFill>
          <p:spPr bwMode="auto">
            <a:xfrm>
              <a:off x="1405549" y="1461376"/>
              <a:ext cx="1017351" cy="550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</p:grpSp>
      <p:cxnSp>
        <p:nvCxnSpPr>
          <p:cNvPr id="31" name="Прямая со стрелкой 30"/>
          <p:cNvCxnSpPr/>
          <p:nvPr/>
        </p:nvCxnSpPr>
        <p:spPr>
          <a:xfrm>
            <a:off x="1428750" y="2500313"/>
            <a:ext cx="4643438" cy="1587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9" descr="https://pp.userapi.com/c841033/v841033920/5a0dc/ynpyY4TIkqE.jpg"/>
          <p:cNvPicPr>
            <a:picLocks noChangeAspect="1" noChangeArrowheads="1"/>
          </p:cNvPicPr>
          <p:nvPr/>
        </p:nvPicPr>
        <p:blipFill rotWithShape="1">
          <a:blip r:embed="rId8"/>
          <a:srcRect t="15543" b="6035"/>
          <a:stretch/>
        </p:blipFill>
        <p:spPr bwMode="auto">
          <a:xfrm>
            <a:off x="4286250" y="3071813"/>
            <a:ext cx="1671638" cy="9747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282" name="Picture 2"/>
          <p:cNvPicPr>
            <a:picLocks noChangeAspect="1" noChangeArrowheads="1"/>
          </p:cNvPicPr>
          <p:nvPr/>
        </p:nvPicPr>
        <p:blipFill>
          <a:blip r:embed="rId9"/>
          <a:srcRect l="22206" t="30556" r="41016" b="44444"/>
          <a:stretch>
            <a:fillRect/>
          </a:stretch>
        </p:blipFill>
        <p:spPr bwMode="auto">
          <a:xfrm>
            <a:off x="7358063" y="1928813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013MikhajlovaLR\Pictures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2542" cy="514350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5104" y="1500180"/>
            <a:ext cx="8235950" cy="18158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3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yriad Pro" pitchFamily="34" charset="0"/>
                <a:cs typeface="Arial"/>
              </a:rPr>
              <a:t>«</a:t>
            </a:r>
            <a:r>
              <a:rPr kumimoji="0" lang="ru-RU" sz="31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yriad Pro" pitchFamily="34" charset="0"/>
                <a:cs typeface="Arial"/>
              </a:rPr>
              <a:t>Мы открыты для всех поколений, заботимся о настоящем и будущем каждого!»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14296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МИССИЯ ОТДЕЛЕНИЯ ПФР ПО РЕСПУБЛИКЕ ТАТАРСТАН</a:t>
            </a:r>
            <a:endParaRPr lang="ru-RU" b="1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4348" y="4786328"/>
            <a:ext cx="8143932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38"/>
            <a:ext cx="823170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7874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3"/>
          <p:cNvSpPr/>
          <p:nvPr/>
        </p:nvSpPr>
        <p:spPr>
          <a:xfrm>
            <a:off x="1557338" y="4052888"/>
            <a:ext cx="1979612" cy="12287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390" fontAlgn="auto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8715375" y="4856163"/>
            <a:ext cx="393700" cy="158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1500" y="4857750"/>
            <a:ext cx="8143875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25"/>
            <a:ext cx="8239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42875"/>
            <a:ext cx="821531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714375" y="4786313"/>
            <a:ext cx="8072438" cy="158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25"/>
            <a:ext cx="8239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75" y="500063"/>
          <a:ext cx="8286809" cy="4214846"/>
        </p:xfrm>
        <a:graphic>
          <a:graphicData uri="http://schemas.openxmlformats.org/drawingml/2006/table">
            <a:tbl>
              <a:tblPr/>
              <a:tblGrid>
                <a:gridCol w="1865991"/>
                <a:gridCol w="633346"/>
                <a:gridCol w="633346"/>
                <a:gridCol w="633346"/>
                <a:gridCol w="633346"/>
                <a:gridCol w="633346"/>
                <a:gridCol w="633346"/>
                <a:gridCol w="633346"/>
                <a:gridCol w="677025"/>
                <a:gridCol w="677025"/>
                <a:gridCol w="633346"/>
              </a:tblGrid>
              <a:tr h="280132"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48DD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МУЖЧИНЫ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статуса ПП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Пенсионный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возраст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Предпенсионный возраст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32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рождения МУЖЧИН - предпенсионеров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1959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63" name="Rectangle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1400" b="1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Статус граждан предпенсионного возраста 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общих </a:t>
            </a:r>
            <a:endParaRPr lang="ru-RU" sz="800">
              <a:ea typeface="Calibri" pitchFamily="34" charset="0"/>
            </a:endParaRPr>
          </a:p>
          <a:p>
            <a:pPr indent="450850" algn="ctr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основаниях </a:t>
            </a:r>
            <a:r>
              <a:rPr lang="ru-RU" sz="1400" b="1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работодателей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714375" y="4786313"/>
            <a:ext cx="8072438" cy="158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25"/>
            <a:ext cx="8239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1400" b="1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Статус граждан предпенсионного возраста 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общих </a:t>
            </a:r>
            <a:endParaRPr lang="ru-RU" sz="800">
              <a:ea typeface="Calibri" pitchFamily="34" charset="0"/>
            </a:endParaRPr>
          </a:p>
          <a:p>
            <a:pPr indent="450850" algn="ctr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основаниях</a:t>
            </a:r>
            <a:r>
              <a:rPr lang="ru-RU" sz="1400" b="1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работодателей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75" y="571500"/>
          <a:ext cx="8143931" cy="4143407"/>
        </p:xfrm>
        <a:graphic>
          <a:graphicData uri="http://schemas.openxmlformats.org/drawingml/2006/table">
            <a:tbl>
              <a:tblPr/>
              <a:tblGrid>
                <a:gridCol w="1832869"/>
                <a:gridCol w="622520"/>
                <a:gridCol w="622520"/>
                <a:gridCol w="622520"/>
                <a:gridCol w="622520"/>
                <a:gridCol w="622520"/>
                <a:gridCol w="622520"/>
                <a:gridCol w="622520"/>
                <a:gridCol w="665451"/>
                <a:gridCol w="665451"/>
                <a:gridCol w="622520"/>
              </a:tblGrid>
              <a:tr h="278865"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ЖЕНЩИНЫ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8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r>
                        <a:rPr lang="ru-RU" sz="11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статуса ПП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Пенсионный</a:t>
                      </a:r>
                      <a:endParaRPr lang="ru-RU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возраст </a:t>
                      </a:r>
                      <a:endParaRPr lang="ru-RU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Предпенсионный возраст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89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рождения ЖЕНЩИН - предпенсионеров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1969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1970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1970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1970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1970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1971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1971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1971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1972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1972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1973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18" marR="68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714375" y="4786313"/>
            <a:ext cx="8072438" cy="158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25"/>
            <a:ext cx="8239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38" y="527050"/>
          <a:ext cx="8215364" cy="4089621"/>
        </p:xfrm>
        <a:graphic>
          <a:graphicData uri="http://schemas.openxmlformats.org/drawingml/2006/table">
            <a:tbl>
              <a:tblPr/>
              <a:tblGrid>
                <a:gridCol w="1971415"/>
                <a:gridCol w="793876"/>
                <a:gridCol w="602899"/>
                <a:gridCol w="602899"/>
                <a:gridCol w="602899"/>
                <a:gridCol w="602899"/>
                <a:gridCol w="602899"/>
                <a:gridCol w="602899"/>
                <a:gridCol w="614890"/>
                <a:gridCol w="614890"/>
                <a:gridCol w="602899"/>
              </a:tblGrid>
              <a:tr h="292876"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МУЖЧИНЫ</a:t>
                      </a:r>
                      <a:endParaRPr lang="ru-RU" sz="1000" b="1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r>
                        <a:rPr lang="ru-RU" sz="1300" b="1" u="sng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статуса ПП</a:t>
                      </a:r>
                      <a:endParaRPr lang="ru-RU" sz="1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2026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2027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2028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Пенсионный</a:t>
                      </a:r>
                      <a:endParaRPr lang="ru-RU" sz="1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возраст </a:t>
                      </a:r>
                      <a:endParaRPr lang="ru-RU" sz="1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61,5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Предпенсионный возраст</a:t>
                      </a:r>
                      <a:endParaRPr lang="ru-RU" sz="1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56,5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6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рождения МУЖЧИН – предпенсионеров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государственных и муниципальных служащих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1959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1960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1960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1960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1961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1961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1961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1961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1961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1963-</a:t>
                      </a: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1 полугодие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1964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1964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1964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1964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1964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11" name="Rectangle 1"/>
          <p:cNvSpPr>
            <a:spLocks noChangeArrowheads="1"/>
          </p:cNvSpPr>
          <p:nvPr/>
        </p:nvSpPr>
        <p:spPr bwMode="auto">
          <a:xfrm>
            <a:off x="0" y="0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140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Статус предпенсионера 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государственных и </a:t>
            </a:r>
          </a:p>
          <a:p>
            <a:pPr indent="450850" algn="ctr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муниципальных служащих </a:t>
            </a:r>
            <a:r>
              <a:rPr lang="ru-RU" sz="140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работодателей</a:t>
            </a:r>
            <a:endParaRPr lang="ru-RU">
              <a:solidFill>
                <a:srgbClr val="993300"/>
              </a:solidFill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714375" y="4786313"/>
            <a:ext cx="8072438" cy="158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25"/>
            <a:ext cx="8239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0" y="0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140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Статус предпенсионера 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государственных и </a:t>
            </a:r>
          </a:p>
          <a:p>
            <a:pPr indent="450850" algn="ctr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муниципальных служащих </a:t>
            </a:r>
            <a:r>
              <a:rPr lang="ru-RU" sz="140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работодателей</a:t>
            </a:r>
            <a:endParaRPr lang="ru-RU">
              <a:solidFill>
                <a:srgbClr val="993300"/>
              </a:solidFill>
              <a:ea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75" y="571500"/>
          <a:ext cx="8286812" cy="4071963"/>
        </p:xfrm>
        <a:graphic>
          <a:graphicData uri="http://schemas.openxmlformats.org/drawingml/2006/table">
            <a:tbl>
              <a:tblPr/>
              <a:tblGrid>
                <a:gridCol w="1988558"/>
                <a:gridCol w="800779"/>
                <a:gridCol w="608143"/>
                <a:gridCol w="608143"/>
                <a:gridCol w="608143"/>
                <a:gridCol w="608143"/>
                <a:gridCol w="608143"/>
                <a:gridCol w="608143"/>
                <a:gridCol w="620237"/>
                <a:gridCol w="620237"/>
                <a:gridCol w="608143"/>
              </a:tblGrid>
              <a:tr h="360199"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ЖЕНЩИНЫ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r>
                        <a:rPr lang="ru-RU" sz="1400" b="1" u="sng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статуса ПП</a:t>
                      </a:r>
                      <a:endParaRPr lang="ru-RU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Пенсионный</a:t>
                      </a:r>
                      <a:endParaRPr lang="ru-RU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возраст </a:t>
                      </a:r>
                      <a:endParaRPr lang="ru-RU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56,5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Предпенсионный возраст</a:t>
                      </a:r>
                      <a:endParaRPr lang="ru-RU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51,5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42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рождения ЖЕНЩИН – предпенсионеров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государственных и муниципальных служащих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1965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1968-</a:t>
                      </a: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 полугодие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1969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1970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30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013MikhajlovaLR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Прямоугольник 69"/>
          <p:cNvSpPr/>
          <p:nvPr/>
        </p:nvSpPr>
        <p:spPr>
          <a:xfrm>
            <a:off x="0" y="0"/>
            <a:ext cx="914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object 13"/>
          <p:cNvSpPr/>
          <p:nvPr/>
        </p:nvSpPr>
        <p:spPr>
          <a:xfrm>
            <a:off x="5876925" y="4111625"/>
            <a:ext cx="1768475" cy="11731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390" fontAlgn="auto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28750" y="214313"/>
            <a:ext cx="64055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Franklin Gothic Medium" panose="020B0603020102020204" pitchFamily="34" charset="0"/>
                <a:cs typeface="+mn-cs"/>
              </a:rPr>
              <a:t>Взаимодействие с работодателями − </a:t>
            </a:r>
            <a:r>
              <a:rPr lang="ru-RU" sz="2000" b="1" dirty="0" err="1">
                <a:solidFill>
                  <a:prstClr val="black"/>
                </a:solidFill>
                <a:latin typeface="Franklin Gothic Medium" panose="020B0603020102020204" pitchFamily="34" charset="0"/>
                <a:cs typeface="+mn-cs"/>
              </a:rPr>
              <a:t>предпенсионеры</a:t>
            </a:r>
            <a:endParaRPr lang="ru-RU" sz="20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+mn-cs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8429625" y="4786313"/>
            <a:ext cx="500063" cy="158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14375" y="4786313"/>
            <a:ext cx="5500688" cy="158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25"/>
            <a:ext cx="8239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 descr="C:\Users\25077\Desktop\86567138646a1fcfe3130d1a6aef91e95123f2940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285875"/>
            <a:ext cx="10239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428750"/>
            <a:ext cx="126206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5"/>
          <p:cNvSpPr txBox="1">
            <a:spLocks noChangeArrowheads="1"/>
          </p:cNvSpPr>
          <p:nvPr/>
        </p:nvSpPr>
        <p:spPr bwMode="auto">
          <a:xfrm>
            <a:off x="2643188" y="2500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cs typeface="FrankRuehl" pitchFamily="34" charset="-79"/>
              </a:rPr>
              <a:t>ОПФР по РТ</a:t>
            </a:r>
          </a:p>
        </p:txBody>
      </p:sp>
      <p:sp>
        <p:nvSpPr>
          <p:cNvPr id="8204" name="TextBox 16"/>
          <p:cNvSpPr txBox="1">
            <a:spLocks noChangeArrowheads="1"/>
          </p:cNvSpPr>
          <p:nvPr/>
        </p:nvSpPr>
        <p:spPr bwMode="auto">
          <a:xfrm>
            <a:off x="4500563" y="2500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cs typeface="FrankRuehl" pitchFamily="34" charset="-79"/>
              </a:rPr>
              <a:t>Работодатель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214813" y="1928813"/>
            <a:ext cx="357187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4143375" y="2071688"/>
            <a:ext cx="3571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7" name="TextBox 26"/>
          <p:cNvSpPr txBox="1">
            <a:spLocks noChangeArrowheads="1"/>
          </p:cNvSpPr>
          <p:nvPr/>
        </p:nvSpPr>
        <p:spPr bwMode="auto">
          <a:xfrm>
            <a:off x="3000375" y="3000375"/>
            <a:ext cx="242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 Black" pitchFamily="34" charset="0"/>
              </a:rPr>
              <a:t>Более </a:t>
            </a:r>
            <a:r>
              <a:rPr lang="ru-RU" sz="2000">
                <a:latin typeface="Arial Black" pitchFamily="34" charset="0"/>
              </a:rPr>
              <a:t>45</a:t>
            </a:r>
            <a:r>
              <a:rPr lang="ru-RU" sz="1600">
                <a:latin typeface="Arial Black" pitchFamily="34" charset="0"/>
              </a:rPr>
              <a:t> тыс.</a:t>
            </a:r>
          </a:p>
          <a:p>
            <a:pPr algn="ctr"/>
            <a:r>
              <a:rPr lang="ru-RU" sz="1600">
                <a:latin typeface="Arial Black" pitchFamily="34" charset="0"/>
              </a:rPr>
              <a:t>СОГЛАШЕНИЙ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3071813" y="3000375"/>
            <a:ext cx="2286000" cy="642938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857884" y="4643452"/>
            <a:ext cx="264320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andara" pitchFamily="34" charset="0"/>
                <a:cs typeface="FrankRuehl" pitchFamily="34" charset="-79"/>
              </a:rPr>
              <a:t>ПФР − поставщик сведений</a:t>
            </a:r>
          </a:p>
        </p:txBody>
      </p:sp>
      <p:sp>
        <p:nvSpPr>
          <p:cNvPr id="26" name="Трапеция 25"/>
          <p:cNvSpPr/>
          <p:nvPr/>
        </p:nvSpPr>
        <p:spPr>
          <a:xfrm>
            <a:off x="1500188" y="1143000"/>
            <a:ext cx="5572125" cy="3214688"/>
          </a:xfrm>
          <a:prstGeom prst="trapezoid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500438" y="785813"/>
            <a:ext cx="1428750" cy="64293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Arial Black" pitchFamily="34" charset="0"/>
                <a:cs typeface="FrankRuehl" pitchFamily="34" charset="-79"/>
              </a:rPr>
              <a:t>ПК БПИ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25"/>
            <a:ext cx="8239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142875"/>
            <a:ext cx="5534025" cy="4857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25"/>
            <a:ext cx="8239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4525" y="642938"/>
            <a:ext cx="5586413" cy="4000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459</Words>
  <Application>Microsoft Office PowerPoint</Application>
  <PresentationFormat>Экран (16:9)</PresentationFormat>
  <Paragraphs>323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Михайлова Луиза Радиковна</dc:creator>
  <cp:lastModifiedBy>013KarimovaAF</cp:lastModifiedBy>
  <cp:revision>348</cp:revision>
  <dcterms:created xsi:type="dcterms:W3CDTF">2019-03-20T12:54:08Z</dcterms:created>
  <dcterms:modified xsi:type="dcterms:W3CDTF">2019-05-23T13:53:08Z</dcterms:modified>
</cp:coreProperties>
</file>